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8" r:id="rId5"/>
    <p:sldId id="257" r:id="rId6"/>
    <p:sldId id="270" r:id="rId7"/>
    <p:sldId id="260" r:id="rId8"/>
    <p:sldId id="262" r:id="rId9"/>
    <p:sldId id="261" r:id="rId10"/>
    <p:sldId id="264" r:id="rId11"/>
    <p:sldId id="266" r:id="rId12"/>
    <p:sldId id="267" r:id="rId13"/>
    <p:sldId id="276" r:id="rId14"/>
    <p:sldId id="271" r:id="rId15"/>
    <p:sldId id="272" r:id="rId16"/>
    <p:sldId id="269"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decal.ga.gov/QualityInitiatives/CAP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gbi.georgia.gov/georgia-applicant-processing-service" TargetMode="External"/><Relationship Id="rId2" Type="http://schemas.openxmlformats.org/officeDocument/2006/relationships/hyperlink" Target="https://decalkoala.com/CBCApplication" TargetMode="External"/><Relationship Id="rId1" Type="http://schemas.openxmlformats.org/officeDocument/2006/relationships/slideLayout" Target="../slideLayouts/slideLayout7.xml"/><Relationship Id="rId4" Type="http://schemas.openxmlformats.org/officeDocument/2006/relationships/hyperlink" Target="https://fieldprintgeorgia.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advance.lexis.com/container/?pdmfid=1000516&amp;crid=021b6da1-3074-44df-9577-ff3fc2b45093&amp;func=LN.Advance.ContentView.getFullToc&amp;nodeid=AAUAADAAD&amp;typeofentry=Breadcrumb&amp;config=00JAAzZDgzNzU2ZC05MDA0LTRmMDItYjkzMS0xOGY3MjE3OWNlODIKAFBvZENhdGFsb2fcIFfJnJ2IC8XZi1AYM4Ne&amp;action=publictoc&amp;pddocfullpath=/shared/document/statutes-legislation/urn:contentItem:5STN-B2S0-004D-824K-00008-00&amp;pdtocfullpath=/shared/tableofcontents/urn:contentItem:7YJ8-39M0-Y905-D000-00008-00&amp;ecomp=v3cfkkk&amp;prid=fb98cc80-bdb1-4e61-8a17-9d837734a0cb" TargetMode="External"/><Relationship Id="rId2" Type="http://schemas.openxmlformats.org/officeDocument/2006/relationships/hyperlink" Target="https://www.law.cornell.edu/uscode/text/42/9858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hyperlink" Target="http://decal.ga.gov/CCS/CriminalRecordsCheck.asp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advance.lexis.com/container/?pdmfid=1000516&amp;crid=021b6da1-3074-44df-9577-ff3fc2b45093&amp;func=LN.Advance.ContentView.getFullToc&amp;nodeid=AAUAADAAD&amp;typeofentry=Breadcrumb&amp;config=00JAAzZDgzNzU2ZC05MDA0LTRmMDItYjkzMS0xOGY3MjE3OWNlODIKAFBvZENhdGFsb2fcIFfJnJ2IC8XZi1AYM4Ne&amp;action=publictoc&amp;pddocfullpath=/shared/document/statutes-legislation/urn:contentItem:5STN-B2S0-004D-824K-00008-00&amp;pdtocfullpath=/shared/tableofcontents/urn:contentItem:7YJ8-39M0-Y905-D000-00008-00&amp;ecomp=v3cfkkk&amp;prid=fb98cc80-bdb1-4e61-8a17-9d837734a0cb"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families.decal.ga.gov/Pre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p:txBody>
          <a:bodyPr>
            <a:normAutofit/>
          </a:bodyPr>
          <a:lstStyle/>
          <a:p>
            <a:pPr algn="ctr"/>
            <a:r>
              <a:rPr lang="en-US" b="1" dirty="0">
                <a:solidFill>
                  <a:schemeClr val="bg1"/>
                </a:solidFill>
              </a:rPr>
              <a:t>Background Check Requirement for </a:t>
            </a:r>
            <a:br>
              <a:rPr lang="en-US" b="1" dirty="0">
                <a:solidFill>
                  <a:schemeClr val="bg1"/>
                </a:solidFill>
              </a:rPr>
            </a:br>
            <a:r>
              <a:rPr lang="en-US" b="1" dirty="0">
                <a:solidFill>
                  <a:schemeClr val="bg1"/>
                </a:solidFill>
              </a:rPr>
              <a:t>High Schools </a:t>
            </a:r>
          </a:p>
        </p:txBody>
      </p:sp>
      <p:sp>
        <p:nvSpPr>
          <p:cNvPr id="3" name="Subtitle 2">
            <a:extLst>
              <a:ext uri="{FF2B5EF4-FFF2-40B4-BE49-F238E27FC236}">
                <a16:creationId xmlns:a16="http://schemas.microsoft.com/office/drawing/2014/main" id="{788FAA53-C70C-45D8-8C7C-E0C089088E7E}"/>
              </a:ext>
            </a:extLst>
          </p:cNvPr>
          <p:cNvSpPr>
            <a:spLocks noGrp="1"/>
          </p:cNvSpPr>
          <p:nvPr>
            <p:ph type="subTitle" idx="1"/>
          </p:nvPr>
        </p:nvSpPr>
        <p:spPr/>
        <p:txBody>
          <a:bodyPr>
            <a:normAutofit/>
          </a:bodyPr>
          <a:lstStyle/>
          <a:p>
            <a:pPr algn="ctr">
              <a:lnSpc>
                <a:spcPct val="100000"/>
              </a:lnSpc>
              <a:spcBef>
                <a:spcPts val="0"/>
              </a:spcBef>
            </a:pPr>
            <a:r>
              <a:rPr lang="en-US" b="1" dirty="0">
                <a:solidFill>
                  <a:schemeClr val="bg1"/>
                </a:solidFill>
              </a:rPr>
              <a:t>Vickie Rundbaken, GaDOE</a:t>
            </a:r>
          </a:p>
          <a:p>
            <a:pPr algn="ctr">
              <a:lnSpc>
                <a:spcPct val="100000"/>
              </a:lnSpc>
              <a:spcBef>
                <a:spcPts val="0"/>
              </a:spcBef>
            </a:pPr>
            <a:r>
              <a:rPr lang="en-US" b="1" dirty="0">
                <a:solidFill>
                  <a:schemeClr val="bg1"/>
                </a:solidFill>
              </a:rPr>
              <a:t>Family &amp; Consumer Sciences Program Specialist </a:t>
            </a:r>
          </a:p>
        </p:txBody>
      </p:sp>
    </p:spTree>
    <p:extLst>
      <p:ext uri="{BB962C8B-B14F-4D97-AF65-F5344CB8AC3E}">
        <p14:creationId xmlns:p14="http://schemas.microsoft.com/office/powerpoint/2010/main" val="193988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53D5D8-084F-4469-BB83-4EB65EEB8AAB}"/>
              </a:ext>
            </a:extLst>
          </p:cNvPr>
          <p:cNvSpPr>
            <a:spLocks noGrp="1"/>
          </p:cNvSpPr>
          <p:nvPr>
            <p:ph type="title"/>
          </p:nvPr>
        </p:nvSpPr>
        <p:spPr>
          <a:xfrm>
            <a:off x="990568" y="4760887"/>
            <a:ext cx="10210862" cy="1065690"/>
          </a:xfrm>
        </p:spPr>
        <p:txBody>
          <a:bodyPr vert="horz" lIns="91440" tIns="45720" rIns="91440" bIns="45720" rtlCol="0" anchor="b">
            <a:noAutofit/>
          </a:bodyPr>
          <a:lstStyle/>
          <a:p>
            <a:pPr algn="ctr"/>
            <a:r>
              <a:rPr lang="en-US" sz="5500" b="1" spc="-100" dirty="0"/>
              <a:t>LICENSED</a:t>
            </a:r>
            <a:br>
              <a:rPr lang="en-US" sz="5500" b="1" spc="-100" dirty="0"/>
            </a:br>
            <a:r>
              <a:rPr lang="en-US" sz="3000" b="1" spc="-100" dirty="0"/>
              <a:t>*Background Checks ARE Needed*</a:t>
            </a:r>
            <a:endParaRPr lang="en-US" sz="3000" spc="-100" dirty="0"/>
          </a:p>
        </p:txBody>
      </p:sp>
      <p:sp>
        <p:nvSpPr>
          <p:cNvPr id="4" name="Oval 3">
            <a:extLst>
              <a:ext uri="{FF2B5EF4-FFF2-40B4-BE49-F238E27FC236}">
                <a16:creationId xmlns:a16="http://schemas.microsoft.com/office/drawing/2014/main" id="{0E6B2A85-8E29-450A-8FF0-4B3F6B5D96AF}"/>
              </a:ext>
            </a:extLst>
          </p:cNvPr>
          <p:cNvSpPr/>
          <p:nvPr/>
        </p:nvSpPr>
        <p:spPr>
          <a:xfrm>
            <a:off x="7975600" y="2133600"/>
            <a:ext cx="1409700" cy="469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38162F-35E1-46CC-9A9D-6CD88FAD829A}"/>
              </a:ext>
            </a:extLst>
          </p:cNvPr>
          <p:cNvPicPr>
            <a:picLocks noChangeAspect="1"/>
          </p:cNvPicPr>
          <p:nvPr/>
        </p:nvPicPr>
        <p:blipFill rotWithShape="1">
          <a:blip r:embed="rId2"/>
          <a:srcRect l="8125" t="23398" r="12500" b="32410"/>
          <a:stretch/>
        </p:blipFill>
        <p:spPr>
          <a:xfrm>
            <a:off x="157676" y="567652"/>
            <a:ext cx="11876645" cy="3547225"/>
          </a:xfrm>
          <a:prstGeom prst="rect">
            <a:avLst/>
          </a:prstGeom>
        </p:spPr>
      </p:pic>
      <p:sp>
        <p:nvSpPr>
          <p:cNvPr id="5" name="Arrow: Down 4">
            <a:extLst>
              <a:ext uri="{FF2B5EF4-FFF2-40B4-BE49-F238E27FC236}">
                <a16:creationId xmlns:a16="http://schemas.microsoft.com/office/drawing/2014/main" id="{FCFC1FDE-5169-47AC-9558-9A287E495A63}"/>
              </a:ext>
            </a:extLst>
          </p:cNvPr>
          <p:cNvSpPr/>
          <p:nvPr/>
        </p:nvSpPr>
        <p:spPr>
          <a:xfrm>
            <a:off x="8472341" y="180335"/>
            <a:ext cx="508000" cy="1692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C690C2-5E35-4D2F-B7D8-B985FB2824F9}"/>
              </a:ext>
            </a:extLst>
          </p:cNvPr>
          <p:cNvSpPr/>
          <p:nvPr/>
        </p:nvSpPr>
        <p:spPr>
          <a:xfrm>
            <a:off x="8128000" y="2286000"/>
            <a:ext cx="1409700" cy="469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CFD7996-68A8-4997-80A2-87E6BA17D345}"/>
              </a:ext>
            </a:extLst>
          </p:cNvPr>
          <p:cNvSpPr/>
          <p:nvPr/>
        </p:nvSpPr>
        <p:spPr>
          <a:xfrm>
            <a:off x="1477108" y="1635369"/>
            <a:ext cx="2242552" cy="2369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900" b="1" dirty="0">
                <a:solidFill>
                  <a:srgbClr val="00B0F0"/>
                </a:solidFill>
              </a:rPr>
              <a:t>Peter Rabbit’s PreK</a:t>
            </a:r>
          </a:p>
        </p:txBody>
      </p:sp>
      <p:sp>
        <p:nvSpPr>
          <p:cNvPr id="7" name="Rectangle 6">
            <a:extLst>
              <a:ext uri="{FF2B5EF4-FFF2-40B4-BE49-F238E27FC236}">
                <a16:creationId xmlns:a16="http://schemas.microsoft.com/office/drawing/2014/main" id="{6F6BF725-BBD9-49CA-B2B1-13E31D233C40}"/>
              </a:ext>
            </a:extLst>
          </p:cNvPr>
          <p:cNvSpPr/>
          <p:nvPr/>
        </p:nvSpPr>
        <p:spPr>
          <a:xfrm>
            <a:off x="1473526" y="1995854"/>
            <a:ext cx="1849966" cy="1377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F1BB57-517A-4892-90EC-C417B93F0336}"/>
              </a:ext>
            </a:extLst>
          </p:cNvPr>
          <p:cNvSpPr/>
          <p:nvPr/>
        </p:nvSpPr>
        <p:spPr>
          <a:xfrm>
            <a:off x="1477108" y="2257097"/>
            <a:ext cx="1177192" cy="34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D8ECA9-1ACD-4EE3-83A7-2EB5315C90EF}"/>
              </a:ext>
            </a:extLst>
          </p:cNvPr>
          <p:cNvSpPr/>
          <p:nvPr/>
        </p:nvSpPr>
        <p:spPr>
          <a:xfrm>
            <a:off x="1473526" y="2718456"/>
            <a:ext cx="1085036" cy="1396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57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53D5D8-084F-4469-BB83-4EB65EEB8AAB}"/>
              </a:ext>
            </a:extLst>
          </p:cNvPr>
          <p:cNvSpPr>
            <a:spLocks noGrp="1"/>
          </p:cNvSpPr>
          <p:nvPr>
            <p:ph type="title"/>
          </p:nvPr>
        </p:nvSpPr>
        <p:spPr>
          <a:xfrm>
            <a:off x="990568" y="4764235"/>
            <a:ext cx="10210862" cy="1065690"/>
          </a:xfrm>
        </p:spPr>
        <p:txBody>
          <a:bodyPr vert="horz" lIns="91440" tIns="45720" rIns="91440" bIns="45720" rtlCol="0" anchor="b">
            <a:noAutofit/>
          </a:bodyPr>
          <a:lstStyle/>
          <a:p>
            <a:pPr algn="ctr"/>
            <a:r>
              <a:rPr lang="en-US" sz="5500" b="1" spc="-100" dirty="0"/>
              <a:t>NOT LICENSED &amp; NO CAPS</a:t>
            </a:r>
            <a:br>
              <a:rPr lang="en-US" sz="5500" b="1" spc="-100" dirty="0"/>
            </a:br>
            <a:r>
              <a:rPr lang="en-US" sz="3000" b="1" spc="-100" dirty="0"/>
              <a:t>*Background Check NOT Needed*</a:t>
            </a:r>
            <a:endParaRPr lang="en-US" sz="3000" spc="-100" dirty="0"/>
          </a:p>
        </p:txBody>
      </p:sp>
      <p:pic>
        <p:nvPicPr>
          <p:cNvPr id="3" name="Picture 2">
            <a:extLst>
              <a:ext uri="{FF2B5EF4-FFF2-40B4-BE49-F238E27FC236}">
                <a16:creationId xmlns:a16="http://schemas.microsoft.com/office/drawing/2014/main" id="{7BB05FE3-D6B6-475E-95A2-386E7E19DCE0}"/>
              </a:ext>
            </a:extLst>
          </p:cNvPr>
          <p:cNvPicPr>
            <a:picLocks noChangeAspect="1"/>
          </p:cNvPicPr>
          <p:nvPr/>
        </p:nvPicPr>
        <p:blipFill rotWithShape="1">
          <a:blip r:embed="rId2"/>
          <a:srcRect l="6705" t="19222" r="11671" b="36518"/>
          <a:stretch/>
        </p:blipFill>
        <p:spPr>
          <a:xfrm>
            <a:off x="138149" y="423993"/>
            <a:ext cx="11707367" cy="3696325"/>
          </a:xfrm>
          <a:prstGeom prst="rect">
            <a:avLst/>
          </a:prstGeom>
        </p:spPr>
      </p:pic>
      <p:sp>
        <p:nvSpPr>
          <p:cNvPr id="4" name="Oval 3">
            <a:extLst>
              <a:ext uri="{FF2B5EF4-FFF2-40B4-BE49-F238E27FC236}">
                <a16:creationId xmlns:a16="http://schemas.microsoft.com/office/drawing/2014/main" id="{0E6B2A85-8E29-450A-8FF0-4B3F6B5D96AF}"/>
              </a:ext>
            </a:extLst>
          </p:cNvPr>
          <p:cNvSpPr/>
          <p:nvPr/>
        </p:nvSpPr>
        <p:spPr>
          <a:xfrm>
            <a:off x="7975600" y="2133600"/>
            <a:ext cx="1409700" cy="469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FCFC1FDE-5169-47AC-9558-9A287E495A63}"/>
              </a:ext>
            </a:extLst>
          </p:cNvPr>
          <p:cNvSpPr/>
          <p:nvPr/>
        </p:nvSpPr>
        <p:spPr>
          <a:xfrm>
            <a:off x="8472341" y="180335"/>
            <a:ext cx="508000" cy="1692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312A1B-CF80-4530-9A9A-6C78F8962A34}"/>
              </a:ext>
            </a:extLst>
          </p:cNvPr>
          <p:cNvSpPr/>
          <p:nvPr/>
        </p:nvSpPr>
        <p:spPr>
          <a:xfrm>
            <a:off x="1477108" y="1458784"/>
            <a:ext cx="2453054" cy="3668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b="1" dirty="0">
                <a:solidFill>
                  <a:srgbClr val="00B0F0"/>
                </a:solidFill>
              </a:rPr>
              <a:t>Winnie-the-</a:t>
            </a:r>
            <a:r>
              <a:rPr lang="en-US" sz="1700" b="1" dirty="0" err="1">
                <a:solidFill>
                  <a:srgbClr val="00B0F0"/>
                </a:solidFill>
              </a:rPr>
              <a:t>Pooh’s</a:t>
            </a:r>
            <a:r>
              <a:rPr lang="en-US" sz="1700" b="1" dirty="0">
                <a:solidFill>
                  <a:srgbClr val="00B0F0"/>
                </a:solidFill>
              </a:rPr>
              <a:t> </a:t>
            </a:r>
            <a:r>
              <a:rPr lang="en-US" sz="1700" b="1" dirty="0" err="1">
                <a:solidFill>
                  <a:srgbClr val="00B0F0"/>
                </a:solidFill>
              </a:rPr>
              <a:t>Prek</a:t>
            </a:r>
            <a:endParaRPr lang="en-US" sz="1700" b="1" dirty="0">
              <a:solidFill>
                <a:srgbClr val="00B0F0"/>
              </a:solidFill>
            </a:endParaRPr>
          </a:p>
        </p:txBody>
      </p:sp>
      <p:sp>
        <p:nvSpPr>
          <p:cNvPr id="13" name="Rectangle 12">
            <a:extLst>
              <a:ext uri="{FF2B5EF4-FFF2-40B4-BE49-F238E27FC236}">
                <a16:creationId xmlns:a16="http://schemas.microsoft.com/office/drawing/2014/main" id="{3B4FD44C-E1A1-4E7A-870A-D46C44BAD15C}"/>
              </a:ext>
            </a:extLst>
          </p:cNvPr>
          <p:cNvSpPr/>
          <p:nvPr/>
        </p:nvSpPr>
        <p:spPr>
          <a:xfrm>
            <a:off x="1461222" y="1848684"/>
            <a:ext cx="1849966" cy="1377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668838-6C70-4D48-B139-69685F841F0E}"/>
              </a:ext>
            </a:extLst>
          </p:cNvPr>
          <p:cNvSpPr/>
          <p:nvPr/>
        </p:nvSpPr>
        <p:spPr>
          <a:xfrm>
            <a:off x="1461222" y="2063000"/>
            <a:ext cx="1345478" cy="34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7915F-CECE-46DF-9D81-C677FD5C3D4C}"/>
              </a:ext>
            </a:extLst>
          </p:cNvPr>
          <p:cNvSpPr/>
          <p:nvPr/>
        </p:nvSpPr>
        <p:spPr>
          <a:xfrm>
            <a:off x="1461221" y="2570954"/>
            <a:ext cx="1264393" cy="1377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58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p:nvPr>
        </p:nvSpPr>
        <p:spPr>
          <a:xfrm>
            <a:off x="252919" y="1123837"/>
            <a:ext cx="3149704" cy="4601183"/>
          </a:xfrm>
        </p:spPr>
        <p:txBody>
          <a:bodyPr>
            <a:normAutofit/>
          </a:bodyPr>
          <a:lstStyle/>
          <a:p>
            <a:pPr algn="ctr"/>
            <a:r>
              <a:rPr lang="en-US" sz="6000" b="1" dirty="0">
                <a:solidFill>
                  <a:schemeClr val="bg1"/>
                </a:solidFill>
              </a:rPr>
              <a:t>Do </a:t>
            </a:r>
            <a:br>
              <a:rPr lang="en-US" sz="6000" b="1" dirty="0">
                <a:solidFill>
                  <a:schemeClr val="bg1"/>
                </a:solidFill>
              </a:rPr>
            </a:br>
            <a:r>
              <a:rPr lang="en-US" sz="6000" b="1" dirty="0">
                <a:solidFill>
                  <a:schemeClr val="bg1"/>
                </a:solidFill>
              </a:rPr>
              <a:t>NOT </a:t>
            </a:r>
            <a:br>
              <a:rPr lang="en-US" sz="6000" b="1" dirty="0">
                <a:solidFill>
                  <a:schemeClr val="bg1"/>
                </a:solidFill>
              </a:rPr>
            </a:br>
            <a:r>
              <a:rPr lang="en-US" sz="6000" b="1" dirty="0">
                <a:solidFill>
                  <a:schemeClr val="bg1"/>
                </a:solidFill>
              </a:rPr>
              <a:t>Forget</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1"/>
          </p:nvPr>
        </p:nvSpPr>
        <p:spPr>
          <a:xfrm>
            <a:off x="3797300" y="1158154"/>
            <a:ext cx="7412568" cy="4601184"/>
          </a:xfrm>
        </p:spPr>
        <p:txBody>
          <a:bodyPr>
            <a:normAutofit/>
          </a:bodyPr>
          <a:lstStyle/>
          <a:p>
            <a:pPr marL="0" indent="0">
              <a:buNone/>
            </a:pPr>
            <a:endParaRPr lang="en-US" b="1" dirty="0">
              <a:solidFill>
                <a:schemeClr val="tx1"/>
              </a:solidFill>
            </a:endParaRPr>
          </a:p>
          <a:p>
            <a:pPr marL="514350" indent="-514350">
              <a:buFont typeface="+mj-lt"/>
              <a:buAutoNum type="arabicPeriod"/>
            </a:pPr>
            <a:r>
              <a:rPr lang="en-US" sz="3000" b="1" dirty="0">
                <a:solidFill>
                  <a:schemeClr val="tx1"/>
                </a:solidFill>
              </a:rPr>
              <a:t>If the program is NOT licensed, but they receive CAPS: Childcare and Parent Services subsidy. </a:t>
            </a:r>
          </a:p>
          <a:p>
            <a:pPr marL="514350" indent="-514350">
              <a:buFont typeface="+mj-lt"/>
              <a:buAutoNum type="arabicPeriod"/>
            </a:pPr>
            <a:r>
              <a:rPr lang="en-US" sz="3000" b="1" dirty="0">
                <a:solidFill>
                  <a:schemeClr val="tx1"/>
                </a:solidFill>
              </a:rPr>
              <a:t>The students will still need a background check.  </a:t>
            </a:r>
          </a:p>
          <a:p>
            <a:pPr marL="514350" indent="-514350">
              <a:buFont typeface="+mj-lt"/>
              <a:buAutoNum type="arabicPeriod"/>
            </a:pPr>
            <a:r>
              <a:rPr lang="en-US" sz="3000" b="1" dirty="0">
                <a:solidFill>
                  <a:schemeClr val="tx1"/>
                </a:solidFill>
              </a:rPr>
              <a:t>Use the following link for more information about CAPS: </a:t>
            </a:r>
            <a:r>
              <a:rPr lang="en-US" sz="3000" b="1" dirty="0">
                <a:solidFill>
                  <a:schemeClr val="tx1"/>
                </a:solidFill>
                <a:hlinkClick r:id="rId2"/>
              </a:rPr>
              <a:t>http://decal.ga.gov/QualityInitiatives/CAPS.aspx</a:t>
            </a:r>
            <a:r>
              <a:rPr lang="en-US" sz="3000" b="1" dirty="0">
                <a:solidFill>
                  <a:schemeClr val="tx1"/>
                </a:solidFill>
              </a:rPr>
              <a:t> </a:t>
            </a:r>
          </a:p>
        </p:txBody>
      </p:sp>
    </p:spTree>
    <p:extLst>
      <p:ext uri="{BB962C8B-B14F-4D97-AF65-F5344CB8AC3E}">
        <p14:creationId xmlns:p14="http://schemas.microsoft.com/office/powerpoint/2010/main" val="14998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53D5D8-084F-4469-BB83-4EB65EEB8AAB}"/>
              </a:ext>
            </a:extLst>
          </p:cNvPr>
          <p:cNvSpPr>
            <a:spLocks noGrp="1"/>
          </p:cNvSpPr>
          <p:nvPr>
            <p:ph type="title"/>
          </p:nvPr>
        </p:nvSpPr>
        <p:spPr>
          <a:xfrm>
            <a:off x="990567" y="4816553"/>
            <a:ext cx="10210862" cy="1065690"/>
          </a:xfrm>
        </p:spPr>
        <p:txBody>
          <a:bodyPr vert="horz" lIns="91440" tIns="45720" rIns="91440" bIns="45720" rtlCol="0" anchor="b">
            <a:noAutofit/>
          </a:bodyPr>
          <a:lstStyle/>
          <a:p>
            <a:pPr algn="ctr"/>
            <a:r>
              <a:rPr lang="en-US" sz="5500" b="1" spc="-100" dirty="0"/>
              <a:t>NOT LICENSED &amp; YES CAPS</a:t>
            </a:r>
            <a:br>
              <a:rPr lang="en-US" sz="5500" b="1" spc="-100" dirty="0"/>
            </a:br>
            <a:r>
              <a:rPr lang="en-US" sz="3000" b="1" spc="-100" dirty="0"/>
              <a:t>*Background Checks ARE Needed*</a:t>
            </a:r>
            <a:endParaRPr lang="en-US" sz="3000" spc="-100" dirty="0"/>
          </a:p>
        </p:txBody>
      </p:sp>
      <p:sp>
        <p:nvSpPr>
          <p:cNvPr id="4" name="Oval 3">
            <a:extLst>
              <a:ext uri="{FF2B5EF4-FFF2-40B4-BE49-F238E27FC236}">
                <a16:creationId xmlns:a16="http://schemas.microsoft.com/office/drawing/2014/main" id="{0E6B2A85-8E29-450A-8FF0-4B3F6B5D96AF}"/>
              </a:ext>
            </a:extLst>
          </p:cNvPr>
          <p:cNvSpPr/>
          <p:nvPr/>
        </p:nvSpPr>
        <p:spPr>
          <a:xfrm>
            <a:off x="7975600" y="2133600"/>
            <a:ext cx="1409700" cy="469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C5FBB4D-FEB4-4A01-9769-E021434BF3E2}"/>
              </a:ext>
            </a:extLst>
          </p:cNvPr>
          <p:cNvPicPr>
            <a:picLocks noChangeAspect="1"/>
          </p:cNvPicPr>
          <p:nvPr/>
        </p:nvPicPr>
        <p:blipFill rotWithShape="1">
          <a:blip r:embed="rId2"/>
          <a:srcRect l="8871" t="27147" r="12813" b="31583"/>
          <a:stretch/>
        </p:blipFill>
        <p:spPr>
          <a:xfrm>
            <a:off x="209796" y="638174"/>
            <a:ext cx="11772405" cy="3327926"/>
          </a:xfrm>
          <a:prstGeom prst="rect">
            <a:avLst/>
          </a:prstGeom>
        </p:spPr>
      </p:pic>
      <p:sp>
        <p:nvSpPr>
          <p:cNvPr id="5" name="Arrow: Down 4">
            <a:extLst>
              <a:ext uri="{FF2B5EF4-FFF2-40B4-BE49-F238E27FC236}">
                <a16:creationId xmlns:a16="http://schemas.microsoft.com/office/drawing/2014/main" id="{FCFC1FDE-5169-47AC-9558-9A287E495A63}"/>
              </a:ext>
            </a:extLst>
          </p:cNvPr>
          <p:cNvSpPr/>
          <p:nvPr/>
        </p:nvSpPr>
        <p:spPr>
          <a:xfrm>
            <a:off x="8472341" y="180335"/>
            <a:ext cx="508000" cy="1692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CE45C9-14A3-4916-84BE-5DDCA96FE354}"/>
              </a:ext>
            </a:extLst>
          </p:cNvPr>
          <p:cNvSpPr/>
          <p:nvPr/>
        </p:nvSpPr>
        <p:spPr>
          <a:xfrm>
            <a:off x="8080499" y="2205633"/>
            <a:ext cx="1409700" cy="469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605E0-BEC9-4C60-8ED1-4B8745E7EC3F}"/>
              </a:ext>
            </a:extLst>
          </p:cNvPr>
          <p:cNvSpPr/>
          <p:nvPr/>
        </p:nvSpPr>
        <p:spPr>
          <a:xfrm>
            <a:off x="1473526" y="1972275"/>
            <a:ext cx="1849966" cy="1377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D2F9F5-6289-4330-9E5D-2530AA988DA5}"/>
              </a:ext>
            </a:extLst>
          </p:cNvPr>
          <p:cNvSpPr/>
          <p:nvPr/>
        </p:nvSpPr>
        <p:spPr>
          <a:xfrm>
            <a:off x="1477108" y="1635369"/>
            <a:ext cx="2242552" cy="4746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b="1" dirty="0">
                <a:solidFill>
                  <a:srgbClr val="00B0F0"/>
                </a:solidFill>
              </a:rPr>
              <a:t>Three Little Bear’s PreK </a:t>
            </a:r>
          </a:p>
        </p:txBody>
      </p:sp>
      <p:sp>
        <p:nvSpPr>
          <p:cNvPr id="16" name="Rectangle 15">
            <a:extLst>
              <a:ext uri="{FF2B5EF4-FFF2-40B4-BE49-F238E27FC236}">
                <a16:creationId xmlns:a16="http://schemas.microsoft.com/office/drawing/2014/main" id="{8563E2EF-933A-428C-928F-B9F9463FDD8E}"/>
              </a:ext>
            </a:extLst>
          </p:cNvPr>
          <p:cNvSpPr/>
          <p:nvPr/>
        </p:nvSpPr>
        <p:spPr>
          <a:xfrm>
            <a:off x="1473525" y="2181294"/>
            <a:ext cx="1228275" cy="34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68DE95-73E2-4D8C-AE60-D8438390EEA3}"/>
              </a:ext>
            </a:extLst>
          </p:cNvPr>
          <p:cNvSpPr/>
          <p:nvPr/>
        </p:nvSpPr>
        <p:spPr>
          <a:xfrm>
            <a:off x="1473525" y="2651522"/>
            <a:ext cx="1085036" cy="1396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a:xfrm>
            <a:off x="1146048" y="1689100"/>
            <a:ext cx="7315200" cy="3810000"/>
          </a:xfrm>
        </p:spPr>
        <p:txBody>
          <a:bodyPr>
            <a:noAutofit/>
          </a:bodyPr>
          <a:lstStyle/>
          <a:p>
            <a:pPr algn="ctr"/>
            <a:r>
              <a:rPr lang="en-US" sz="5000" b="1" dirty="0">
                <a:solidFill>
                  <a:schemeClr val="bg1"/>
                </a:solidFill>
              </a:rPr>
              <a:t>Based on the previous information, if your students NEED a background check, you MUST continue the presentation.</a:t>
            </a:r>
          </a:p>
        </p:txBody>
      </p:sp>
    </p:spTree>
    <p:extLst>
      <p:ext uri="{BB962C8B-B14F-4D97-AF65-F5344CB8AC3E}">
        <p14:creationId xmlns:p14="http://schemas.microsoft.com/office/powerpoint/2010/main" val="77232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a:xfrm>
            <a:off x="342900" y="2006600"/>
            <a:ext cx="8207248" cy="3632200"/>
          </a:xfrm>
        </p:spPr>
        <p:txBody>
          <a:bodyPr>
            <a:noAutofit/>
          </a:bodyPr>
          <a:lstStyle/>
          <a:p>
            <a:r>
              <a:rPr lang="en-US" sz="3500" b="1" dirty="0">
                <a:solidFill>
                  <a:schemeClr val="bg1"/>
                </a:solidFill>
              </a:rPr>
              <a:t>Background checks </a:t>
            </a:r>
            <a:r>
              <a:rPr lang="en-US" sz="3500" b="1" i="1" u="sng" dirty="0">
                <a:solidFill>
                  <a:schemeClr val="bg1"/>
                </a:solidFill>
              </a:rPr>
              <a:t>MUST</a:t>
            </a:r>
            <a:r>
              <a:rPr lang="en-US" sz="3500" b="1" dirty="0">
                <a:solidFill>
                  <a:schemeClr val="bg1"/>
                </a:solidFill>
              </a:rPr>
              <a:t> be completed the following way.</a:t>
            </a:r>
            <a:br>
              <a:rPr lang="en-US" sz="3500" b="1" dirty="0">
                <a:solidFill>
                  <a:schemeClr val="bg1"/>
                </a:solidFill>
              </a:rPr>
            </a:br>
            <a:r>
              <a:rPr lang="en-US" sz="3500" b="1" dirty="0">
                <a:solidFill>
                  <a:schemeClr val="bg1"/>
                </a:solidFill>
              </a:rPr>
              <a:t> </a:t>
            </a:r>
            <a:br>
              <a:rPr lang="en-US" sz="3500" b="1" dirty="0">
                <a:solidFill>
                  <a:schemeClr val="bg1"/>
                </a:solidFill>
              </a:rPr>
            </a:br>
            <a:r>
              <a:rPr lang="en-US" sz="3500" b="1" dirty="0">
                <a:solidFill>
                  <a:schemeClr val="bg1"/>
                </a:solidFill>
              </a:rPr>
              <a:t>- This is a two-step process: </a:t>
            </a:r>
            <a:br>
              <a:rPr lang="en-US" sz="3500" b="1" dirty="0">
                <a:solidFill>
                  <a:schemeClr val="bg1"/>
                </a:solidFill>
              </a:rPr>
            </a:br>
            <a:r>
              <a:rPr lang="en-US" sz="3500" b="1" dirty="0">
                <a:solidFill>
                  <a:schemeClr val="bg1"/>
                </a:solidFill>
              </a:rPr>
              <a:t>1. DECAL (the state agency that regulates</a:t>
            </a:r>
            <a:br>
              <a:rPr lang="en-US" sz="3500" b="1" dirty="0">
                <a:solidFill>
                  <a:schemeClr val="bg1"/>
                </a:solidFill>
              </a:rPr>
            </a:br>
            <a:r>
              <a:rPr lang="en-US" sz="3500" b="1" dirty="0">
                <a:solidFill>
                  <a:schemeClr val="bg1"/>
                </a:solidFill>
              </a:rPr>
              <a:t>	childcare in GA) and </a:t>
            </a:r>
            <a:br>
              <a:rPr lang="en-US" sz="3500" b="1" dirty="0">
                <a:solidFill>
                  <a:schemeClr val="bg1"/>
                </a:solidFill>
              </a:rPr>
            </a:br>
            <a:r>
              <a:rPr lang="en-US" sz="3500" b="1" dirty="0">
                <a:solidFill>
                  <a:schemeClr val="bg1"/>
                </a:solidFill>
              </a:rPr>
              <a:t>2. </a:t>
            </a:r>
            <a:r>
              <a:rPr lang="en-US" sz="3500" b="1" dirty="0" err="1">
                <a:solidFill>
                  <a:schemeClr val="bg1"/>
                </a:solidFill>
              </a:rPr>
              <a:t>FieldPrint</a:t>
            </a:r>
            <a:r>
              <a:rPr lang="en-US" sz="3500" b="1" dirty="0">
                <a:solidFill>
                  <a:schemeClr val="bg1"/>
                </a:solidFill>
              </a:rPr>
              <a:t>  </a:t>
            </a:r>
            <a:r>
              <a:rPr lang="en-US" sz="3500" b="1" dirty="0" err="1">
                <a:solidFill>
                  <a:schemeClr val="bg1"/>
                </a:solidFill>
              </a:rPr>
              <a:t>throught</a:t>
            </a:r>
            <a:r>
              <a:rPr lang="en-US" sz="3500" b="1" dirty="0">
                <a:solidFill>
                  <a:schemeClr val="bg1"/>
                </a:solidFill>
              </a:rPr>
              <a:t> the GBI (the entity that processes the fingerprint scans for DECAL) and NOT through local law enforcement. </a:t>
            </a:r>
          </a:p>
        </p:txBody>
      </p:sp>
    </p:spTree>
    <p:extLst>
      <p:ext uri="{BB962C8B-B14F-4D97-AF65-F5344CB8AC3E}">
        <p14:creationId xmlns:p14="http://schemas.microsoft.com/office/powerpoint/2010/main" val="244542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idx="4294967295"/>
          </p:nvPr>
        </p:nvSpPr>
        <p:spPr>
          <a:xfrm>
            <a:off x="0" y="1123950"/>
            <a:ext cx="3149600" cy="4600575"/>
          </a:xfrm>
        </p:spPr>
        <p:txBody>
          <a:bodyPr>
            <a:normAutofit/>
          </a:bodyPr>
          <a:lstStyle/>
          <a:p>
            <a:pPr algn="ctr"/>
            <a:r>
              <a:rPr lang="en-US" sz="6000" b="1" dirty="0">
                <a:solidFill>
                  <a:schemeClr val="bg1"/>
                </a:solidFill>
              </a:rPr>
              <a:t>Do </a:t>
            </a:r>
            <a:br>
              <a:rPr lang="en-US" sz="6000" b="1" dirty="0">
                <a:solidFill>
                  <a:schemeClr val="bg1"/>
                </a:solidFill>
              </a:rPr>
            </a:br>
            <a:r>
              <a:rPr lang="en-US" sz="6000" b="1" dirty="0">
                <a:solidFill>
                  <a:schemeClr val="bg1"/>
                </a:solidFill>
              </a:rPr>
              <a:t>NOT </a:t>
            </a:r>
            <a:br>
              <a:rPr lang="en-US" sz="6000" b="1" dirty="0">
                <a:solidFill>
                  <a:schemeClr val="bg1"/>
                </a:solidFill>
              </a:rPr>
            </a:br>
            <a:r>
              <a:rPr lang="en-US" sz="6000" b="1" dirty="0">
                <a:solidFill>
                  <a:schemeClr val="bg1"/>
                </a:solidFill>
              </a:rPr>
              <a:t>Forget</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4294967295"/>
          </p:nvPr>
        </p:nvSpPr>
        <p:spPr>
          <a:xfrm>
            <a:off x="609601" y="393700"/>
            <a:ext cx="10807699" cy="6464300"/>
          </a:xfrm>
        </p:spPr>
        <p:txBody>
          <a:bodyPr>
            <a:noAutofit/>
          </a:bodyPr>
          <a:lstStyle/>
          <a:p>
            <a:pPr lvl="0"/>
            <a:r>
              <a:rPr lang="en-US" sz="2300" dirty="0"/>
              <a:t>If the daycare/preschool your students are interning in requires a background check through DECAL, the below steps must be taken.  (If unsure, refer to the first bullet point in this document.):</a:t>
            </a:r>
          </a:p>
          <a:p>
            <a:pPr lvl="1"/>
            <a:r>
              <a:rPr lang="en-US" sz="2300" dirty="0"/>
              <a:t>Submit a records check application electronically through one of the following:</a:t>
            </a:r>
          </a:p>
          <a:p>
            <a:pPr lvl="2"/>
            <a:r>
              <a:rPr lang="en-US" sz="2300" dirty="0"/>
              <a:t>A DECAL KOALA provider account for a support center;</a:t>
            </a:r>
          </a:p>
          <a:p>
            <a:pPr lvl="2"/>
            <a:r>
              <a:rPr lang="en-US" sz="2300" dirty="0"/>
              <a:t>A DECAL KOALA provider account for a licensed childcare learning center, or </a:t>
            </a:r>
          </a:p>
          <a:p>
            <a:pPr lvl="2"/>
            <a:r>
              <a:rPr lang="en-US" sz="2300" dirty="0"/>
              <a:t>The DECAL website </a:t>
            </a:r>
            <a:r>
              <a:rPr lang="en-US" sz="2300" u="sng" dirty="0">
                <a:hlinkClick r:id="rId2"/>
              </a:rPr>
              <a:t>https://decalkoala.com/CBCApplication</a:t>
            </a:r>
            <a:r>
              <a:rPr lang="en-US" sz="2300" dirty="0"/>
              <a:t> (must select a licensed center or registered support center)</a:t>
            </a:r>
          </a:p>
          <a:p>
            <a:pPr marL="960120" lvl="2" indent="0">
              <a:buNone/>
            </a:pPr>
            <a:endParaRPr lang="en-US" sz="2300" dirty="0"/>
          </a:p>
          <a:p>
            <a:pPr marL="960120" lvl="2" indent="0">
              <a:buNone/>
            </a:pPr>
            <a:r>
              <a:rPr lang="en-US" sz="2300" b="1" u="sng" dirty="0"/>
              <a:t>Fingerprinting Processing – Georgia Applicant Processing Service (GAP)</a:t>
            </a:r>
            <a:endParaRPr lang="en-US" sz="2300" dirty="0">
              <a:hlinkClick r:id="rId3"/>
            </a:endParaRPr>
          </a:p>
          <a:p>
            <a:pPr marL="502920" lvl="1" indent="0">
              <a:buNone/>
            </a:pPr>
            <a:r>
              <a:rPr lang="en-US" sz="2300" dirty="0">
                <a:hlinkClick r:id="rId3"/>
              </a:rPr>
              <a:t>https://gbi.georgia.gov/georgia-applicant-processing-service</a:t>
            </a:r>
            <a:r>
              <a:rPr lang="en-US" sz="2300" dirty="0"/>
              <a:t> </a:t>
            </a:r>
          </a:p>
          <a:p>
            <a:pPr lvl="1"/>
            <a:r>
              <a:rPr lang="en-US" sz="2000" b="0" i="0" dirty="0">
                <a:solidFill>
                  <a:srgbClr val="000300"/>
                </a:solidFill>
                <a:effectLst/>
                <a:latin typeface="Source Serif Pro VF"/>
              </a:rPr>
              <a:t>Please direct applicants to </a:t>
            </a:r>
            <a:r>
              <a:rPr lang="en-US" sz="2000" i="0" u="sng" dirty="0">
                <a:effectLst/>
                <a:latin typeface="Source Serif Pro VF"/>
                <a:hlinkClick r:id="rId4"/>
              </a:rPr>
              <a:t>https://fieldprintgeorgia.com/</a:t>
            </a:r>
            <a:r>
              <a:rPr lang="en-US" sz="2000" b="0" i="0" dirty="0">
                <a:solidFill>
                  <a:srgbClr val="000300"/>
                </a:solidFill>
                <a:effectLst/>
                <a:latin typeface="Source Serif Pro VF"/>
              </a:rPr>
              <a:t> to register for fingerprinting and background check services. </a:t>
            </a:r>
            <a:r>
              <a:rPr lang="en-US" sz="2000" b="0" i="0" dirty="0">
                <a:solidFill>
                  <a:srgbClr val="000300"/>
                </a:solidFill>
                <a:effectLst/>
                <a:highlight>
                  <a:srgbClr val="FFFF00"/>
                </a:highlight>
                <a:latin typeface="Source Serif Pro VF"/>
              </a:rPr>
              <a:t>Gemalto/Thales should no longer be contacted</a:t>
            </a:r>
            <a:r>
              <a:rPr lang="en-US" sz="2000" b="0" i="0" dirty="0">
                <a:solidFill>
                  <a:srgbClr val="000300"/>
                </a:solidFill>
                <a:effectLst/>
                <a:latin typeface="Source Serif Pro VF"/>
              </a:rPr>
              <a:t>. </a:t>
            </a:r>
          </a:p>
          <a:p>
            <a:pPr lvl="1"/>
            <a:r>
              <a:rPr lang="en-US" sz="2000" b="1" u="sng" dirty="0"/>
              <a:t>Fingerprinting Site Locations </a:t>
            </a:r>
            <a:r>
              <a:rPr lang="en-US" sz="2000" dirty="0"/>
              <a:t>-https://fieldprintgeorgia.com/individuals  </a:t>
            </a:r>
            <a:endParaRPr lang="en-US" sz="2000" b="0" i="0" dirty="0">
              <a:solidFill>
                <a:srgbClr val="000300"/>
              </a:solidFill>
              <a:effectLst/>
              <a:latin typeface="Source Serif Pro VF"/>
            </a:endParaRPr>
          </a:p>
          <a:p>
            <a:pPr lvl="1"/>
            <a:r>
              <a:rPr lang="en-US" sz="2300" dirty="0"/>
              <a:t>Arranging for a mobile fingerprinting to come to you (there is an additional charge for this service).</a:t>
            </a:r>
          </a:p>
        </p:txBody>
      </p:sp>
    </p:spTree>
    <p:extLst>
      <p:ext uri="{BB962C8B-B14F-4D97-AF65-F5344CB8AC3E}">
        <p14:creationId xmlns:p14="http://schemas.microsoft.com/office/powerpoint/2010/main" val="36242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idx="4294967295"/>
          </p:nvPr>
        </p:nvSpPr>
        <p:spPr>
          <a:xfrm>
            <a:off x="0" y="1123950"/>
            <a:ext cx="3149600" cy="4600575"/>
          </a:xfrm>
        </p:spPr>
        <p:txBody>
          <a:bodyPr>
            <a:normAutofit/>
          </a:bodyPr>
          <a:lstStyle/>
          <a:p>
            <a:pPr algn="ctr"/>
            <a:r>
              <a:rPr lang="en-US" sz="6000" b="1" dirty="0">
                <a:solidFill>
                  <a:schemeClr val="bg1"/>
                </a:solidFill>
              </a:rPr>
              <a:t>Do </a:t>
            </a:r>
            <a:br>
              <a:rPr lang="en-US" sz="6000" b="1" dirty="0">
                <a:solidFill>
                  <a:schemeClr val="bg1"/>
                </a:solidFill>
              </a:rPr>
            </a:br>
            <a:r>
              <a:rPr lang="en-US" sz="6000" b="1" dirty="0">
                <a:solidFill>
                  <a:schemeClr val="bg1"/>
                </a:solidFill>
              </a:rPr>
              <a:t>NOT </a:t>
            </a:r>
            <a:br>
              <a:rPr lang="en-US" sz="6000" b="1" dirty="0">
                <a:solidFill>
                  <a:schemeClr val="bg1"/>
                </a:solidFill>
              </a:rPr>
            </a:br>
            <a:r>
              <a:rPr lang="en-US" sz="6000" b="1" dirty="0">
                <a:solidFill>
                  <a:schemeClr val="bg1"/>
                </a:solidFill>
              </a:rPr>
              <a:t>Forget</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4294967295"/>
          </p:nvPr>
        </p:nvSpPr>
        <p:spPr>
          <a:xfrm>
            <a:off x="609601" y="393700"/>
            <a:ext cx="10807699" cy="6464300"/>
          </a:xfrm>
        </p:spPr>
        <p:txBody>
          <a:bodyPr>
            <a:noAutofit/>
          </a:bodyPr>
          <a:lstStyle/>
          <a:p>
            <a:pPr lvl="0"/>
            <a:r>
              <a:rPr lang="en-US" sz="2300" dirty="0"/>
              <a:t>The current cost to fingerprint for this national clearance is $51.50.  There may be an additional cost if you have lived outside of Georgia in the last five years.  If the process is started in the morning, the background check can be completed the same day.    There may be additional fees if a mobile fingerprinting site is requested or if DECAL must make additional out of state checks.</a:t>
            </a:r>
          </a:p>
          <a:p>
            <a:pPr lvl="0"/>
            <a:r>
              <a:rPr lang="en-US" sz="2300" dirty="0"/>
              <a:t>A school wishing to send student interns into PreK programs may apply to become a Support Center to eliminate the need to submit the records check application through a childcare center.  Information about Support Centers and the registration process (which typically takes a week for approval) can be found here: http://decal.ga.gov/CCS/SupportCenter.aspx </a:t>
            </a:r>
          </a:p>
          <a:p>
            <a:pPr lvl="0"/>
            <a:r>
              <a:rPr lang="en-US" sz="2300" dirty="0"/>
              <a:t>Once all of the background check information has been submitted, it takes about two days for this process to be completed.  DECAL will determine if the student has passed or failed the background check and will issue a determination letter delivered via email.</a:t>
            </a:r>
          </a:p>
        </p:txBody>
      </p:sp>
    </p:spTree>
    <p:extLst>
      <p:ext uri="{BB962C8B-B14F-4D97-AF65-F5344CB8AC3E}">
        <p14:creationId xmlns:p14="http://schemas.microsoft.com/office/powerpoint/2010/main" val="166210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a:xfrm>
            <a:off x="203200" y="2082800"/>
            <a:ext cx="8953500" cy="2933700"/>
          </a:xfrm>
        </p:spPr>
        <p:txBody>
          <a:bodyPr>
            <a:noAutofit/>
          </a:bodyPr>
          <a:lstStyle/>
          <a:p>
            <a:pPr algn="ctr"/>
            <a:r>
              <a:rPr lang="en-US" sz="5000" b="1" dirty="0">
                <a:solidFill>
                  <a:schemeClr val="bg1"/>
                </a:solidFill>
              </a:rPr>
              <a:t>If you have any further questions, please reach out to ….</a:t>
            </a:r>
            <a:br>
              <a:rPr lang="en-US" sz="5000" b="1" dirty="0">
                <a:solidFill>
                  <a:schemeClr val="bg1"/>
                </a:solidFill>
              </a:rPr>
            </a:br>
            <a:r>
              <a:rPr lang="en-US" sz="5000" b="1" dirty="0">
                <a:solidFill>
                  <a:schemeClr val="bg1"/>
                </a:solidFill>
              </a:rPr>
              <a:t>Glen Clardy 404-387-1425 </a:t>
            </a:r>
            <a:br>
              <a:rPr lang="en-US" sz="5000" b="1" dirty="0">
                <a:solidFill>
                  <a:schemeClr val="bg1"/>
                </a:solidFill>
              </a:rPr>
            </a:br>
            <a:r>
              <a:rPr lang="en-US" sz="5000" b="1" dirty="0">
                <a:solidFill>
                  <a:schemeClr val="bg1"/>
                </a:solidFill>
              </a:rPr>
              <a:t>Linwood Stewart 470-876-8319.  </a:t>
            </a:r>
          </a:p>
        </p:txBody>
      </p:sp>
    </p:spTree>
    <p:extLst>
      <p:ext uri="{BB962C8B-B14F-4D97-AF65-F5344CB8AC3E}">
        <p14:creationId xmlns:p14="http://schemas.microsoft.com/office/powerpoint/2010/main" val="281830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idx="4294967295"/>
          </p:nvPr>
        </p:nvSpPr>
        <p:spPr>
          <a:xfrm>
            <a:off x="0" y="1123950"/>
            <a:ext cx="3149600" cy="4600575"/>
          </a:xfrm>
        </p:spPr>
        <p:txBody>
          <a:bodyPr>
            <a:normAutofit/>
          </a:bodyPr>
          <a:lstStyle/>
          <a:p>
            <a:pPr algn="ctr"/>
            <a:r>
              <a:rPr lang="en-US" sz="6000" b="1" dirty="0">
                <a:solidFill>
                  <a:schemeClr val="bg1"/>
                </a:solidFill>
              </a:rPr>
              <a:t>Do </a:t>
            </a:r>
            <a:br>
              <a:rPr lang="en-US" sz="6000" b="1" dirty="0">
                <a:solidFill>
                  <a:schemeClr val="bg1"/>
                </a:solidFill>
              </a:rPr>
            </a:br>
            <a:r>
              <a:rPr lang="en-US" sz="6000" b="1" dirty="0">
                <a:solidFill>
                  <a:schemeClr val="bg1"/>
                </a:solidFill>
              </a:rPr>
              <a:t>NOT </a:t>
            </a:r>
            <a:br>
              <a:rPr lang="en-US" sz="6000" b="1" dirty="0">
                <a:solidFill>
                  <a:schemeClr val="bg1"/>
                </a:solidFill>
              </a:rPr>
            </a:br>
            <a:r>
              <a:rPr lang="en-US" sz="6000" b="1" dirty="0">
                <a:solidFill>
                  <a:schemeClr val="bg1"/>
                </a:solidFill>
              </a:rPr>
              <a:t>Forget</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4294967295"/>
          </p:nvPr>
        </p:nvSpPr>
        <p:spPr>
          <a:xfrm>
            <a:off x="609601" y="393700"/>
            <a:ext cx="10807699" cy="6464300"/>
          </a:xfrm>
        </p:spPr>
        <p:txBody>
          <a:bodyPr>
            <a:noAutofit/>
          </a:bodyPr>
          <a:lstStyle/>
          <a:p>
            <a:pPr marL="0" indent="0" algn="ctr">
              <a:buNone/>
            </a:pPr>
            <a:r>
              <a:rPr lang="en-US" sz="4000" dirty="0"/>
              <a:t>Links to the Laws:</a:t>
            </a:r>
          </a:p>
          <a:p>
            <a:r>
              <a:rPr lang="en-US" dirty="0"/>
              <a:t>Federal law that governs all licensed programs and all license-exempt programs that receive CCDF funds (i.e. Childcare and Parents Services subsidy).  The citation for the background check portion of the federal law is 42 U.S.C. § 9858f.  A link to this section is here:  </a:t>
            </a:r>
            <a:r>
              <a:rPr lang="en-US" u="sng" dirty="0">
                <a:hlinkClick r:id="rId2"/>
              </a:rPr>
              <a:t>https://www.law.cornell.edu/uscode/text/42/9858f#</a:t>
            </a:r>
            <a:r>
              <a:rPr lang="en-US" dirty="0"/>
              <a:t> </a:t>
            </a:r>
          </a:p>
          <a:p>
            <a:pPr marL="0" indent="0">
              <a:buNone/>
            </a:pPr>
            <a:endParaRPr lang="en-US" dirty="0"/>
          </a:p>
          <a:p>
            <a:r>
              <a:rPr lang="en-US" dirty="0"/>
              <a:t>GA state law (attached).  The relevant sections are O.C.G.A. §§ 20-1A-30 through 45.  Please note that the definition of Employee for the purpose of the background check requirements specifically includes students-in-training. </a:t>
            </a:r>
            <a:r>
              <a:rPr lang="en-US" u="sng" dirty="0">
                <a:hlinkClick r:id="rId3"/>
              </a:rPr>
              <a:t>https://advance.lexis.com/container/?pdmfid=1000516&amp;crid=021b6da1-3074-44df-9577-ff3fc2b45093&amp;func=LN.Advance.ContentView.getFullToc&amp;nodeid=AAUAADAAD&amp;typeofentry=Breadcrumb&amp;config=00JAAzZDgzNzU2ZC05MDA0LTRmMDItYjkzMS0xOGY3MjE3OWNlODIKAFBvZENhdGFsb2fcIFfJnJ2IC8XZi1AYM4Ne&amp;action=publictoc&amp;pddocfullpath=%2Fshared%2Fdocument%2Fstatutes-legislation%2Furn%3AcontentItem%3A5STN-B2S0-004D-824K-00008-00&amp;pdtocfullpath=%2Fshared%2Ftableofcontents%2Furn%3AcontentItem%3A7YJ8-39M0-Y905-D000-00008-00&amp;ecomp=v3cfkkk&amp;prid=fb98cc80-bdb1-4e61-8a17-9d837734a0cb</a:t>
            </a:r>
            <a:r>
              <a:rPr lang="en-US" dirty="0"/>
              <a:t> </a:t>
            </a:r>
          </a:p>
        </p:txBody>
      </p:sp>
    </p:spTree>
    <p:extLst>
      <p:ext uri="{BB962C8B-B14F-4D97-AF65-F5344CB8AC3E}">
        <p14:creationId xmlns:p14="http://schemas.microsoft.com/office/powerpoint/2010/main" val="405358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p:nvPr>
        </p:nvSpPr>
        <p:spPr/>
        <p:txBody>
          <a:bodyPr>
            <a:normAutofit/>
          </a:bodyPr>
          <a:lstStyle/>
          <a:p>
            <a:pPr algn="ctr"/>
            <a:r>
              <a:rPr lang="en-US" sz="4000" b="1" dirty="0">
                <a:solidFill>
                  <a:schemeClr val="bg1"/>
                </a:solidFill>
              </a:rPr>
              <a:t>Students needing background checks are: </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1"/>
          </p:nvPr>
        </p:nvSpPr>
        <p:spPr>
          <a:xfrm>
            <a:off x="3446586" y="850900"/>
            <a:ext cx="8678007" cy="3533648"/>
          </a:xfrm>
        </p:spPr>
        <p:txBody>
          <a:bodyPr>
            <a:normAutofit/>
          </a:bodyPr>
          <a:lstStyle/>
          <a:p>
            <a:r>
              <a:rPr lang="en-US" sz="3500" b="1" dirty="0">
                <a:solidFill>
                  <a:schemeClr val="tx1"/>
                </a:solidFill>
              </a:rPr>
              <a:t>Early Childhood Education (ECE) pathway </a:t>
            </a:r>
          </a:p>
          <a:p>
            <a:r>
              <a:rPr lang="en-US" sz="3500" b="1" dirty="0">
                <a:solidFill>
                  <a:schemeClr val="tx1"/>
                </a:solidFill>
              </a:rPr>
              <a:t>Teaching as a Profession (TAP) pathway </a:t>
            </a:r>
          </a:p>
          <a:p>
            <a:r>
              <a:rPr lang="en-US" sz="3500" b="1" dirty="0">
                <a:solidFill>
                  <a:schemeClr val="tx1"/>
                </a:solidFill>
              </a:rPr>
              <a:t>Work-Based Learning (WBL) program </a:t>
            </a:r>
          </a:p>
          <a:p>
            <a:r>
              <a:rPr lang="en-US" sz="3500" b="1" dirty="0">
                <a:solidFill>
                  <a:schemeClr val="tx1"/>
                </a:solidFill>
              </a:rPr>
              <a:t>Youth Apprenticeship Program (YAP) </a:t>
            </a:r>
          </a:p>
        </p:txBody>
      </p:sp>
      <p:pic>
        <p:nvPicPr>
          <p:cNvPr id="4" name="Picture 2">
            <a:extLst>
              <a:ext uri="{FF2B5EF4-FFF2-40B4-BE49-F238E27FC236}">
                <a16:creationId xmlns:a16="http://schemas.microsoft.com/office/drawing/2014/main" id="{746C4671-7AEA-42FA-BB9E-84EBD71D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051" y="4097734"/>
            <a:ext cx="3148541" cy="118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work based learning">
            <a:extLst>
              <a:ext uri="{FF2B5EF4-FFF2-40B4-BE49-F238E27FC236}">
                <a16:creationId xmlns:a16="http://schemas.microsoft.com/office/drawing/2014/main" id="{75925D73-32B1-40CC-B145-290643C2F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00" y="4097733"/>
            <a:ext cx="2540000" cy="1180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orgia youth apprenticeship program">
            <a:extLst>
              <a:ext uri="{FF2B5EF4-FFF2-40B4-BE49-F238E27FC236}">
                <a16:creationId xmlns:a16="http://schemas.microsoft.com/office/drawing/2014/main" id="{22042309-AC55-40CC-86C3-1F080D0C9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5278437"/>
            <a:ext cx="22574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7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B23E-28FB-427E-9AFF-59F9E2E9E5ED}"/>
              </a:ext>
            </a:extLst>
          </p:cNvPr>
          <p:cNvSpPr>
            <a:spLocks noGrp="1"/>
          </p:cNvSpPr>
          <p:nvPr>
            <p:ph type="ctrTitle"/>
          </p:nvPr>
        </p:nvSpPr>
        <p:spPr/>
        <p:txBody>
          <a:bodyPr>
            <a:normAutofit/>
          </a:bodyPr>
          <a:lstStyle/>
          <a:p>
            <a:pPr algn="ctr"/>
            <a:r>
              <a:rPr lang="en-US" sz="4500" dirty="0"/>
              <a:t>The following information is from the legal department at </a:t>
            </a:r>
            <a:br>
              <a:rPr lang="en-US" sz="4500" dirty="0"/>
            </a:br>
            <a:r>
              <a:rPr lang="en-US" sz="4500" b="1" dirty="0"/>
              <a:t>Georgia Department of Early Care and Learning (DECAL): Bright from the Start. </a:t>
            </a:r>
          </a:p>
        </p:txBody>
      </p:sp>
      <p:sp>
        <p:nvSpPr>
          <p:cNvPr id="3" name="Subtitle 2">
            <a:extLst>
              <a:ext uri="{FF2B5EF4-FFF2-40B4-BE49-F238E27FC236}">
                <a16:creationId xmlns:a16="http://schemas.microsoft.com/office/drawing/2014/main" id="{6CFE8075-6E6C-4B56-9597-FDD74E0F1A17}"/>
              </a:ext>
            </a:extLst>
          </p:cNvPr>
          <p:cNvSpPr>
            <a:spLocks noGrp="1"/>
          </p:cNvSpPr>
          <p:nvPr>
            <p:ph type="subTitle" idx="1"/>
          </p:nvPr>
        </p:nvSpPr>
        <p:spPr>
          <a:xfrm>
            <a:off x="1100015" y="4670245"/>
            <a:ext cx="7315200" cy="1290939"/>
          </a:xfrm>
        </p:spPr>
        <p:txBody>
          <a:bodyPr>
            <a:normAutofit lnSpcReduction="10000"/>
          </a:bodyPr>
          <a:lstStyle/>
          <a:p>
            <a:pPr algn="ctr"/>
            <a:r>
              <a:rPr lang="en-US" b="1" dirty="0"/>
              <a:t>The criminal records page is a great place to visit for FAQ's, recent changes to the law/rules, webinars and general announcements: </a:t>
            </a:r>
            <a:r>
              <a:rPr lang="en-US" b="1" dirty="0">
                <a:hlinkClick r:id="rId2"/>
              </a:rPr>
              <a:t>http://decal.ga.gov/CCS/CriminalRecordsCheck.aspx</a:t>
            </a:r>
            <a:r>
              <a:rPr lang="en-US" b="1" dirty="0"/>
              <a:t> </a:t>
            </a:r>
          </a:p>
        </p:txBody>
      </p:sp>
    </p:spTree>
    <p:extLst>
      <p:ext uri="{BB962C8B-B14F-4D97-AF65-F5344CB8AC3E}">
        <p14:creationId xmlns:p14="http://schemas.microsoft.com/office/powerpoint/2010/main" val="141151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a:xfrm>
            <a:off x="186612" y="1612900"/>
            <a:ext cx="8798768" cy="4279900"/>
          </a:xfrm>
        </p:spPr>
        <p:txBody>
          <a:bodyPr>
            <a:noAutofit/>
          </a:bodyPr>
          <a:lstStyle/>
          <a:p>
            <a:pPr algn="ctr"/>
            <a:r>
              <a:rPr lang="en-US" sz="3500" b="1" dirty="0">
                <a:solidFill>
                  <a:schemeClr val="bg1"/>
                </a:solidFill>
              </a:rPr>
              <a:t>In October 1, 2018, federal law required that ALL students (regardless of age) have a satisfactory background check determination issued by DECAL before s/he reports to a licensed childcare learning center or a license-exempt center that receives CAPS subsidy.  </a:t>
            </a:r>
            <a:br>
              <a:rPr lang="en-US" sz="3500" b="1" dirty="0">
                <a:solidFill>
                  <a:schemeClr val="bg1"/>
                </a:solidFill>
              </a:rPr>
            </a:br>
            <a:r>
              <a:rPr lang="en-US" sz="2800" b="1" dirty="0">
                <a:solidFill>
                  <a:schemeClr val="bg1"/>
                </a:solidFill>
                <a:hlinkClick r:id="rId2"/>
              </a:rPr>
              <a:t>Official Code of Georgia Annotated</a:t>
            </a:r>
            <a:br>
              <a:rPr lang="en-US" sz="2800" b="1" dirty="0">
                <a:solidFill>
                  <a:schemeClr val="bg1"/>
                </a:solidFill>
              </a:rPr>
            </a:br>
            <a:r>
              <a:rPr lang="en-US" sz="2800" b="1" dirty="0">
                <a:solidFill>
                  <a:schemeClr val="bg1"/>
                </a:solidFill>
              </a:rPr>
              <a:t>- Title 20. Education</a:t>
            </a:r>
            <a:br>
              <a:rPr lang="en-US" sz="2800" b="1" dirty="0">
                <a:solidFill>
                  <a:schemeClr val="bg1"/>
                </a:solidFill>
              </a:rPr>
            </a:br>
            <a:r>
              <a:rPr lang="en-US" sz="2800" b="1" dirty="0">
                <a:solidFill>
                  <a:schemeClr val="bg1"/>
                </a:solidFill>
              </a:rPr>
              <a:t>- Chapter 1A. Early Care and Learning</a:t>
            </a:r>
            <a:br>
              <a:rPr lang="en-US" sz="2800" b="1" dirty="0">
                <a:solidFill>
                  <a:schemeClr val="bg1"/>
                </a:solidFill>
              </a:rPr>
            </a:br>
            <a:r>
              <a:rPr lang="en-US" sz="2800" b="1" dirty="0">
                <a:solidFill>
                  <a:schemeClr val="bg1"/>
                </a:solidFill>
              </a:rPr>
              <a:t>- Article 2. Background Checks </a:t>
            </a:r>
            <a:br>
              <a:rPr lang="en-US" sz="2800" b="1" dirty="0">
                <a:solidFill>
                  <a:schemeClr val="bg1"/>
                </a:solidFill>
              </a:rPr>
            </a:br>
            <a:r>
              <a:rPr lang="en-US" sz="2800" b="1" dirty="0">
                <a:solidFill>
                  <a:schemeClr val="bg1"/>
                </a:solidFill>
              </a:rPr>
              <a:t>- 30-45</a:t>
            </a:r>
          </a:p>
        </p:txBody>
      </p:sp>
    </p:spTree>
    <p:extLst>
      <p:ext uri="{BB962C8B-B14F-4D97-AF65-F5344CB8AC3E}">
        <p14:creationId xmlns:p14="http://schemas.microsoft.com/office/powerpoint/2010/main" val="411152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p:nvPr>
        </p:nvSpPr>
        <p:spPr>
          <a:xfrm>
            <a:off x="252919" y="1123837"/>
            <a:ext cx="3149704" cy="4601183"/>
          </a:xfrm>
        </p:spPr>
        <p:txBody>
          <a:bodyPr>
            <a:normAutofit/>
          </a:bodyPr>
          <a:lstStyle/>
          <a:p>
            <a:pPr algn="ctr"/>
            <a:r>
              <a:rPr lang="en-US" sz="4000" b="1" dirty="0">
                <a:solidFill>
                  <a:schemeClr val="bg1"/>
                </a:solidFill>
              </a:rPr>
              <a:t>This ONLY applies to students interning in a:</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1"/>
          </p:nvPr>
        </p:nvSpPr>
        <p:spPr/>
        <p:txBody>
          <a:bodyPr>
            <a:normAutofit/>
          </a:bodyPr>
          <a:lstStyle/>
          <a:p>
            <a:r>
              <a:rPr lang="en-US" sz="3500" b="1" dirty="0">
                <a:solidFill>
                  <a:schemeClr val="tx1"/>
                </a:solidFill>
              </a:rPr>
              <a:t>Licensed childcare learning center (preschool or daycare) from DECAL</a:t>
            </a:r>
          </a:p>
          <a:p>
            <a:pPr marL="502920" lvl="1" indent="0">
              <a:buNone/>
            </a:pPr>
            <a:r>
              <a:rPr lang="en-US" b="1" dirty="0">
                <a:solidFill>
                  <a:schemeClr val="tx1"/>
                </a:solidFill>
              </a:rPr>
              <a:t>*Further explanation regarding preschools is on the next slide*</a:t>
            </a:r>
          </a:p>
          <a:p>
            <a:pPr marL="502920" lvl="1" indent="0">
              <a:buNone/>
            </a:pPr>
            <a:endParaRPr lang="en-US" b="1" dirty="0">
              <a:solidFill>
                <a:schemeClr val="tx1"/>
              </a:solidFill>
            </a:endParaRPr>
          </a:p>
          <a:p>
            <a:r>
              <a:rPr lang="en-US" sz="3500" b="1" dirty="0">
                <a:solidFill>
                  <a:schemeClr val="tx1"/>
                </a:solidFill>
              </a:rPr>
              <a:t>OR license-exempt childcare program that receives CAPS (Child Care and Parents Services) subsidy </a:t>
            </a:r>
          </a:p>
        </p:txBody>
      </p:sp>
    </p:spTree>
    <p:extLst>
      <p:ext uri="{BB962C8B-B14F-4D97-AF65-F5344CB8AC3E}">
        <p14:creationId xmlns:p14="http://schemas.microsoft.com/office/powerpoint/2010/main" val="317597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D266-DA04-4D02-BCC2-9A6A425680CA}"/>
              </a:ext>
            </a:extLst>
          </p:cNvPr>
          <p:cNvSpPr>
            <a:spLocks noGrp="1"/>
          </p:cNvSpPr>
          <p:nvPr>
            <p:ph type="ctrTitle"/>
          </p:nvPr>
        </p:nvSpPr>
        <p:spPr>
          <a:xfrm>
            <a:off x="1171448" y="1371600"/>
            <a:ext cx="7315200" cy="4414058"/>
          </a:xfrm>
        </p:spPr>
        <p:txBody>
          <a:bodyPr>
            <a:noAutofit/>
          </a:bodyPr>
          <a:lstStyle/>
          <a:p>
            <a:pPr algn="ctr"/>
            <a:r>
              <a:rPr lang="en-US" sz="5000" b="1" dirty="0">
                <a:solidFill>
                  <a:schemeClr val="bg1"/>
                </a:solidFill>
              </a:rPr>
              <a:t>It does NOT apply to students interning in a facility that is not licensed by the Georgia Department of Early Care and Learning such as an elementary school setting. </a:t>
            </a:r>
          </a:p>
        </p:txBody>
      </p:sp>
    </p:spTree>
    <p:extLst>
      <p:ext uri="{BB962C8B-B14F-4D97-AF65-F5344CB8AC3E}">
        <p14:creationId xmlns:p14="http://schemas.microsoft.com/office/powerpoint/2010/main" val="413592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p:nvPr>
        </p:nvSpPr>
        <p:spPr>
          <a:xfrm>
            <a:off x="252919" y="1123837"/>
            <a:ext cx="3149704" cy="4601183"/>
          </a:xfrm>
        </p:spPr>
        <p:txBody>
          <a:bodyPr>
            <a:normAutofit/>
          </a:bodyPr>
          <a:lstStyle/>
          <a:p>
            <a:pPr algn="ctr"/>
            <a:r>
              <a:rPr lang="en-US" sz="4000" b="1" dirty="0">
                <a:solidFill>
                  <a:schemeClr val="bg1"/>
                </a:solidFill>
              </a:rPr>
              <a:t>Pre-K programs can operate in two settings:</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1"/>
          </p:nvPr>
        </p:nvSpPr>
        <p:spPr>
          <a:xfrm>
            <a:off x="3771900" y="864108"/>
            <a:ext cx="7412568" cy="5120640"/>
          </a:xfrm>
        </p:spPr>
        <p:txBody>
          <a:bodyPr>
            <a:normAutofit/>
          </a:bodyPr>
          <a:lstStyle/>
          <a:p>
            <a:pPr marL="514350" indent="-514350">
              <a:buFont typeface="+mj-lt"/>
              <a:buAutoNum type="arabicPeriod"/>
            </a:pPr>
            <a:r>
              <a:rPr lang="en-US" sz="3000" b="1" dirty="0">
                <a:solidFill>
                  <a:schemeClr val="tx1"/>
                </a:solidFill>
              </a:rPr>
              <a:t>In a childcare learning center which IS licensed by DECAL and where comprehensive background check requirements DO apply; and</a:t>
            </a:r>
          </a:p>
          <a:p>
            <a:pPr marL="457200" indent="-457200">
              <a:buFont typeface="+mj-lt"/>
              <a:buAutoNum type="arabicPeriod"/>
            </a:pPr>
            <a:endParaRPr lang="en-US" b="1" dirty="0">
              <a:solidFill>
                <a:schemeClr val="tx1"/>
              </a:solidFill>
            </a:endParaRPr>
          </a:p>
          <a:p>
            <a:pPr marL="514350" indent="-514350">
              <a:buFont typeface="+mj-lt"/>
              <a:buAutoNum type="arabicPeriod"/>
            </a:pPr>
            <a:r>
              <a:rPr lang="en-US" sz="3000" b="1" dirty="0">
                <a:solidFill>
                  <a:schemeClr val="tx1"/>
                </a:solidFill>
              </a:rPr>
              <a:t>In a public school, which IS NOT licensed by DECAL and where comprehensive background check requirements DO NOT apply (unless they receive CAPS: Childcare and Parent Services subsidy).</a:t>
            </a:r>
          </a:p>
        </p:txBody>
      </p:sp>
    </p:spTree>
    <p:extLst>
      <p:ext uri="{BB962C8B-B14F-4D97-AF65-F5344CB8AC3E}">
        <p14:creationId xmlns:p14="http://schemas.microsoft.com/office/powerpoint/2010/main" val="193037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B23E-28FB-427E-9AFF-59F9E2E9E5ED}"/>
              </a:ext>
            </a:extLst>
          </p:cNvPr>
          <p:cNvSpPr>
            <a:spLocks noGrp="1"/>
          </p:cNvSpPr>
          <p:nvPr>
            <p:ph type="ctrTitle"/>
          </p:nvPr>
        </p:nvSpPr>
        <p:spPr>
          <a:xfrm>
            <a:off x="990717" y="1081455"/>
            <a:ext cx="7315200" cy="4677508"/>
          </a:xfrm>
        </p:spPr>
        <p:txBody>
          <a:bodyPr>
            <a:normAutofit/>
          </a:bodyPr>
          <a:lstStyle/>
          <a:p>
            <a:pPr algn="ctr"/>
            <a:r>
              <a:rPr lang="en-US" sz="4500" dirty="0"/>
              <a:t>Do </a:t>
            </a:r>
            <a:r>
              <a:rPr lang="en-US" sz="4500" b="1" dirty="0"/>
              <a:t>NOT</a:t>
            </a:r>
            <a:r>
              <a:rPr lang="en-US" sz="4500" dirty="0"/>
              <a:t> assume that the PreK program is </a:t>
            </a:r>
            <a:r>
              <a:rPr lang="en-US" sz="4500" b="1" dirty="0"/>
              <a:t>LICENSED</a:t>
            </a:r>
            <a:r>
              <a:rPr lang="en-US" sz="4500" dirty="0"/>
              <a:t>.</a:t>
            </a:r>
            <a:br>
              <a:rPr lang="en-US" sz="4500" dirty="0"/>
            </a:br>
            <a:br>
              <a:rPr lang="en-US" sz="4500" dirty="0"/>
            </a:br>
            <a:r>
              <a:rPr lang="en-US" sz="4500" dirty="0"/>
              <a:t>Use the information on the following slide to determine if the program is</a:t>
            </a:r>
            <a:br>
              <a:rPr lang="en-US" sz="4500" dirty="0"/>
            </a:br>
            <a:r>
              <a:rPr lang="en-US" sz="4500" b="1" u="sng" dirty="0"/>
              <a:t>licensed</a:t>
            </a:r>
            <a:r>
              <a:rPr lang="en-US" sz="4500" dirty="0"/>
              <a:t> or </a:t>
            </a:r>
            <a:r>
              <a:rPr lang="en-US" sz="4500" b="1" u="sng" dirty="0"/>
              <a:t>NOT licensed</a:t>
            </a:r>
            <a:r>
              <a:rPr lang="en-US" sz="4500" u="sng" dirty="0"/>
              <a:t>.</a:t>
            </a:r>
            <a:endParaRPr lang="en-US" sz="4500" b="1" u="sng" dirty="0"/>
          </a:p>
        </p:txBody>
      </p:sp>
    </p:spTree>
    <p:extLst>
      <p:ext uri="{BB962C8B-B14F-4D97-AF65-F5344CB8AC3E}">
        <p14:creationId xmlns:p14="http://schemas.microsoft.com/office/powerpoint/2010/main" val="18931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26A5-B16F-41E5-A964-C761F7CD5347}"/>
              </a:ext>
            </a:extLst>
          </p:cNvPr>
          <p:cNvSpPr>
            <a:spLocks noGrp="1"/>
          </p:cNvSpPr>
          <p:nvPr>
            <p:ph type="title"/>
          </p:nvPr>
        </p:nvSpPr>
        <p:spPr>
          <a:xfrm>
            <a:off x="252919" y="1123837"/>
            <a:ext cx="3149704" cy="4601183"/>
          </a:xfrm>
        </p:spPr>
        <p:txBody>
          <a:bodyPr>
            <a:normAutofit/>
          </a:bodyPr>
          <a:lstStyle/>
          <a:p>
            <a:pPr algn="ctr"/>
            <a:r>
              <a:rPr lang="en-US" sz="4000" b="1" dirty="0">
                <a:solidFill>
                  <a:schemeClr val="bg1"/>
                </a:solidFill>
              </a:rPr>
              <a:t>Is the PreK program licensed or not??</a:t>
            </a:r>
          </a:p>
        </p:txBody>
      </p:sp>
      <p:sp>
        <p:nvSpPr>
          <p:cNvPr id="3" name="Content Placeholder 2">
            <a:extLst>
              <a:ext uri="{FF2B5EF4-FFF2-40B4-BE49-F238E27FC236}">
                <a16:creationId xmlns:a16="http://schemas.microsoft.com/office/drawing/2014/main" id="{75C26943-D8F9-49C7-BD47-BCBFE30CC585}"/>
              </a:ext>
            </a:extLst>
          </p:cNvPr>
          <p:cNvSpPr>
            <a:spLocks noGrp="1"/>
          </p:cNvSpPr>
          <p:nvPr>
            <p:ph idx="1"/>
          </p:nvPr>
        </p:nvSpPr>
        <p:spPr>
          <a:xfrm>
            <a:off x="3771900" y="864107"/>
            <a:ext cx="7412568" cy="5404807"/>
          </a:xfrm>
        </p:spPr>
        <p:txBody>
          <a:bodyPr>
            <a:normAutofit/>
          </a:bodyPr>
          <a:lstStyle/>
          <a:p>
            <a:r>
              <a:rPr lang="en-US" sz="3000" b="1" dirty="0">
                <a:solidFill>
                  <a:schemeClr val="tx1"/>
                </a:solidFill>
              </a:rPr>
              <a:t>Go to the following link: </a:t>
            </a:r>
            <a:r>
              <a:rPr lang="en-US" sz="3000" b="1" dirty="0">
                <a:solidFill>
                  <a:schemeClr val="tx1"/>
                </a:solidFill>
                <a:hlinkClick r:id="rId2"/>
              </a:rPr>
              <a:t>https://families.decal.ga.gov/PreK/</a:t>
            </a:r>
            <a:r>
              <a:rPr lang="en-US" sz="3000" b="1" dirty="0">
                <a:solidFill>
                  <a:schemeClr val="tx1"/>
                </a:solidFill>
              </a:rPr>
              <a:t>   </a:t>
            </a:r>
          </a:p>
          <a:p>
            <a:r>
              <a:rPr lang="en-US" sz="3000" b="1" dirty="0">
                <a:solidFill>
                  <a:schemeClr val="tx1"/>
                </a:solidFill>
              </a:rPr>
              <a:t>Make sure that you have “PreK Programs” tab selected at the top of the search engine.  </a:t>
            </a:r>
          </a:p>
          <a:p>
            <a:r>
              <a:rPr lang="en-US" sz="3000" b="1" dirty="0">
                <a:solidFill>
                  <a:schemeClr val="tx1"/>
                </a:solidFill>
              </a:rPr>
              <a:t>Enter “Address”, “Facility Name”, “Zip Code”, OR etc.</a:t>
            </a:r>
          </a:p>
          <a:p>
            <a:r>
              <a:rPr lang="en-US" sz="3000" b="1" dirty="0">
                <a:solidFill>
                  <a:schemeClr val="tx1"/>
                </a:solidFill>
              </a:rPr>
              <a:t>Then click “Search”</a:t>
            </a:r>
          </a:p>
        </p:txBody>
      </p:sp>
    </p:spTree>
    <p:extLst>
      <p:ext uri="{BB962C8B-B14F-4D97-AF65-F5344CB8AC3E}">
        <p14:creationId xmlns:p14="http://schemas.microsoft.com/office/powerpoint/2010/main" val="135920045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3285</TotalTime>
  <Words>1190</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Corbel</vt:lpstr>
      <vt:lpstr>Source Serif Pro VF</vt:lpstr>
      <vt:lpstr>Wingdings 2</vt:lpstr>
      <vt:lpstr>Frame</vt:lpstr>
      <vt:lpstr>Background Check Requirement for  High Schools </vt:lpstr>
      <vt:lpstr>Students needing background checks are: </vt:lpstr>
      <vt:lpstr>The following information is from the legal department at  Georgia Department of Early Care and Learning (DECAL): Bright from the Start. </vt:lpstr>
      <vt:lpstr>In October 1, 2018, federal law required that ALL students (regardless of age) have a satisfactory background check determination issued by DECAL before s/he reports to a licensed childcare learning center or a license-exempt center that receives CAPS subsidy.   Official Code of Georgia Annotated - Title 20. Education - Chapter 1A. Early Care and Learning - Article 2. Background Checks  - 30-45</vt:lpstr>
      <vt:lpstr>This ONLY applies to students interning in a:</vt:lpstr>
      <vt:lpstr>It does NOT apply to students interning in a facility that is not licensed by the Georgia Department of Early Care and Learning such as an elementary school setting. </vt:lpstr>
      <vt:lpstr>Pre-K programs can operate in two settings:</vt:lpstr>
      <vt:lpstr>Do NOT assume that the PreK program is LICENSED.  Use the information on the following slide to determine if the program is licensed or NOT licensed.</vt:lpstr>
      <vt:lpstr>Is the PreK program licensed or not??</vt:lpstr>
      <vt:lpstr>LICENSED *Background Checks ARE Needed*</vt:lpstr>
      <vt:lpstr>NOT LICENSED &amp; NO CAPS *Background Check NOT Needed*</vt:lpstr>
      <vt:lpstr>Do  NOT  Forget</vt:lpstr>
      <vt:lpstr>NOT LICENSED &amp; YES CAPS *Background Checks ARE Needed*</vt:lpstr>
      <vt:lpstr>Based on the previous information, if your students NEED a background check, you MUST continue the presentation.</vt:lpstr>
      <vt:lpstr>Background checks MUST be completed the following way.   - This is a two-step process:  1. DECAL (the state agency that regulates  childcare in GA) and  2. FieldPrint  throught the GBI (the entity that processes the fingerprint scans for DECAL) and NOT through local law enforcement. </vt:lpstr>
      <vt:lpstr>Do  NOT  Forget</vt:lpstr>
      <vt:lpstr>Do  NOT  Forget</vt:lpstr>
      <vt:lpstr>If you have any further questions, please reach out to …. Glen Clardy 404-387-1425  Linwood Stewart 470-876-8319.  </vt:lpstr>
      <vt:lpstr>Do  NOT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Checks Requirement for  High Schools</dc:title>
  <dc:creator>Linsey Shockley</dc:creator>
  <cp:lastModifiedBy>Vickie Rundbaken</cp:lastModifiedBy>
  <cp:revision>16</cp:revision>
  <dcterms:created xsi:type="dcterms:W3CDTF">2018-08-21T18:47:04Z</dcterms:created>
  <dcterms:modified xsi:type="dcterms:W3CDTF">2023-09-05T15:52:12Z</dcterms:modified>
</cp:coreProperties>
</file>